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6" r:id="rId10"/>
    <p:sldId id="267" r:id="rId11"/>
    <p:sldId id="269" r:id="rId12"/>
    <p:sldId id="27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>
      <p:cViewPr varScale="1">
        <p:scale>
          <a:sx n="148" d="100"/>
          <a:sy n="148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68b7ea68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68b7ea68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68b7ea681_0_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68b7ea681_0_1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8b7ea681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8b7ea681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72f6074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72f6074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7450372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7450372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7450372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7450372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458557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8458557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Activity Recognition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693525" y="3486725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788"/>
              <a:buNone/>
            </a:pPr>
            <a:r>
              <a:rPr lang="en" sz="1927" b="1"/>
              <a:t>Machine Learning Activity Classifier</a:t>
            </a:r>
            <a:endParaRPr sz="1280"/>
          </a:p>
        </p:txBody>
      </p:sp>
      <p:sp>
        <p:nvSpPr>
          <p:cNvPr id="279" name="Google Shape;279;p13"/>
          <p:cNvSpPr txBox="1"/>
          <p:nvPr/>
        </p:nvSpPr>
        <p:spPr>
          <a:xfrm>
            <a:off x="1408200" y="4293300"/>
            <a:ext cx="6327600" cy="4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Lakshmi Umarale, Srinivas Gogula, Shreya Suriya</a:t>
            </a:r>
            <a:endParaRPr sz="16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325" y="1777125"/>
            <a:ext cx="3266751" cy="1709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AFC6-1AF5-AA43-AF6F-372E000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39" y="121331"/>
            <a:ext cx="7030500" cy="5485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Visualization of Activities in X, Y and 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3BD855-5650-AC4C-98A7-B23492DF6FDA}"/>
              </a:ext>
            </a:extLst>
          </p:cNvPr>
          <p:cNvGrpSpPr/>
          <p:nvPr/>
        </p:nvGrpSpPr>
        <p:grpSpPr>
          <a:xfrm>
            <a:off x="233916" y="1098396"/>
            <a:ext cx="8676168" cy="3656564"/>
            <a:chOff x="0" y="0"/>
            <a:chExt cx="5261927" cy="28113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C42D08-1C78-8C41-9A3A-ECAA4087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6602"/>
              <a:ext cx="1600200" cy="1325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E578F4-D3F7-2B46-A3F4-50C0D9905E1B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" y="1485487"/>
              <a:ext cx="1828800" cy="1325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12154-B266-CA4A-BACE-F28A460D9040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1325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6F4A12-D751-204A-AEAD-ABF18A18D3B7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826" y="6602"/>
              <a:ext cx="1828800" cy="1325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18DF9-F755-F443-8C6E-21B23BB02460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102" y="1485487"/>
              <a:ext cx="1600200" cy="13258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7C6527-BCBB-5345-B34B-8AB6C71848E4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127" y="1485487"/>
              <a:ext cx="1828800" cy="1325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9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2A57-5309-F14F-8912-B830B3D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09478"/>
            <a:ext cx="7030500" cy="5391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Accuracy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6C146-15AA-C445-BD42-F2E25FF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31" y="648587"/>
            <a:ext cx="5443538" cy="30343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2CE720-99B8-0141-A743-24A1276ADACA}"/>
              </a:ext>
            </a:extLst>
          </p:cNvPr>
          <p:cNvGraphicFramePr>
            <a:graphicFrameLocks noGrp="1"/>
          </p:cNvGraphicFramePr>
          <p:nvPr/>
        </p:nvGraphicFramePr>
        <p:xfrm>
          <a:off x="555329" y="3726180"/>
          <a:ext cx="8033342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32">
                  <a:extLst>
                    <a:ext uri="{9D8B030D-6E8A-4147-A177-3AD203B41FA5}">
                      <a16:colId xmlns:a16="http://schemas.microsoft.com/office/drawing/2014/main" val="139014750"/>
                    </a:ext>
                  </a:extLst>
                </a:gridCol>
                <a:gridCol w="1860697">
                  <a:extLst>
                    <a:ext uri="{9D8B030D-6E8A-4147-A177-3AD203B41FA5}">
                      <a16:colId xmlns:a16="http://schemas.microsoft.com/office/drawing/2014/main" val="1969859119"/>
                    </a:ext>
                  </a:extLst>
                </a:gridCol>
                <a:gridCol w="1903228">
                  <a:extLst>
                    <a:ext uri="{9D8B030D-6E8A-4147-A177-3AD203B41FA5}">
                      <a16:colId xmlns:a16="http://schemas.microsoft.com/office/drawing/2014/main" val="2566950484"/>
                    </a:ext>
                  </a:extLst>
                </a:gridCol>
                <a:gridCol w="1674185">
                  <a:extLst>
                    <a:ext uri="{9D8B030D-6E8A-4147-A177-3AD203B41FA5}">
                      <a16:colId xmlns:a16="http://schemas.microsoft.com/office/drawing/2014/main" val="3679271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Deep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96.9%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73.8%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332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97.6%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85.1%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84.5%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4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Long Short-Term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96.3%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39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9903-A40A-1245-95B0-F4EA8B74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70" y="237068"/>
            <a:ext cx="7030500" cy="4911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Accuracy using Sensor Tile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318A-9BDE-634E-BBE3-D15E5D4B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3" y="898379"/>
            <a:ext cx="6672254" cy="40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5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Human Activity Recognition (HAR)?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0" y="1408900"/>
            <a:ext cx="90492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HAR is the problem of classifying sequences of accelerometer data recorded by specialized harnesses or smartphones into known well-defined movements. 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r="2152"/>
          <a:stretch/>
        </p:blipFill>
        <p:spPr>
          <a:xfrm>
            <a:off x="3991175" y="2380275"/>
            <a:ext cx="4666574" cy="24740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Motivation + Purpose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15"/>
          <p:cNvSpPr txBox="1">
            <a:spLocks noGrp="1"/>
          </p:cNvSpPr>
          <p:nvPr>
            <p:ph type="body" idx="1"/>
          </p:nvPr>
        </p:nvSpPr>
        <p:spPr>
          <a:xfrm>
            <a:off x="214725" y="1597875"/>
            <a:ext cx="4493700" cy="29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ven Pro"/>
              <a:buChar char="-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Aim is to study various models and their accuracy to discover what would be best for the concept of HAR.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ven Pro"/>
              <a:buChar char="-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Purpose of this project is to dive deeper into the possibilities of Human Activity Recognition to see how accurately we will be able to identify and classify a range of different movements a human may perform into their respective classes.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700" y="1880725"/>
            <a:ext cx="3737625" cy="19778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Materials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020300" y="1990050"/>
            <a:ext cx="3714000" cy="2892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Collection: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SensorTile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Micro USB Cable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Power Bank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Communication and Sharing: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SmartPhone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Building Models: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Laptop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840000" cy="2892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Collection: 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STBLE App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Communication and Sharing: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Gmail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GitHub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Google Docs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Building Models: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Jupyter Notebook includes python libraries: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-"/>
            </a:pPr>
            <a:r>
              <a:rPr lang="en"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EdgeImpulse</a:t>
            </a:r>
            <a:endParaRPr sz="1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2254650" y="1515025"/>
            <a:ext cx="124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Hardware:</a:t>
            </a:r>
            <a:endParaRPr sz="1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6262800" y="1515025"/>
            <a:ext cx="112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Software:</a:t>
            </a:r>
            <a:endParaRPr sz="1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25" y="368525"/>
            <a:ext cx="1517306" cy="1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50" y="471800"/>
            <a:ext cx="862194" cy="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2682600" cy="6099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Data Acquisition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221200" y="1506638"/>
            <a:ext cx="4628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Used STM SensorTile Accelerometer to collect data. 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b="1">
                <a:solidFill>
                  <a:schemeClr val="lt1"/>
                </a:solidFill>
              </a:rPr>
              <a:t>Data was used to validate our model’s accuracy. 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Logged our acceleration in the X, Y and Z axis using the STBLE App 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b="1">
                <a:solidFill>
                  <a:schemeClr val="lt1"/>
                </a:solidFill>
              </a:rPr>
              <a:t>Connected through Bluetooth to the SensorTile.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 b="1">
                <a:solidFill>
                  <a:schemeClr val="lt1"/>
                </a:solidFill>
              </a:rPr>
              <a:t>Sensortile was placed around the waist and secured with a belt, facing upwards to sense all ranges of motion.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Each activity was logged for sets of 40 seconds. 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88" y="812100"/>
            <a:ext cx="3382875" cy="1541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924" y="2571750"/>
            <a:ext cx="2831798" cy="21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8"/>
          <p:cNvSpPr txBox="1"/>
          <p:nvPr/>
        </p:nvSpPr>
        <p:spPr>
          <a:xfrm>
            <a:off x="5620725" y="4757700"/>
            <a:ext cx="73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^Accelerometer Data Format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1836000" cy="6924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19"/>
          <p:cNvSpPr txBox="1">
            <a:spLocks noGrp="1"/>
          </p:cNvSpPr>
          <p:nvPr>
            <p:ph type="body" idx="1"/>
          </p:nvPr>
        </p:nvSpPr>
        <p:spPr>
          <a:xfrm>
            <a:off x="1303800" y="1538875"/>
            <a:ext cx="7069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65" b="1">
                <a:solidFill>
                  <a:schemeClr val="lt1"/>
                </a:solidFill>
              </a:rPr>
              <a:t>Created 2 Models: Edge Impulse and Jupyter Notebook</a:t>
            </a:r>
            <a:endParaRPr sz="1965" b="1">
              <a:solidFill>
                <a:schemeClr val="lt1"/>
              </a:solidFill>
            </a:endParaRPr>
          </a:p>
          <a:p>
            <a:pPr marL="457200" lvl="0" indent="-340677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65"/>
              <a:buChar char="-"/>
            </a:pPr>
            <a:r>
              <a:rPr lang="en" sz="1765" b="1">
                <a:solidFill>
                  <a:schemeClr val="lt1"/>
                </a:solidFill>
              </a:rPr>
              <a:t>Tested using data collected from SensorTile</a:t>
            </a:r>
            <a:endParaRPr sz="1765" b="1">
              <a:solidFill>
                <a:schemeClr val="lt1"/>
              </a:solidFill>
            </a:endParaRPr>
          </a:p>
        </p:txBody>
      </p:sp>
      <p:pic>
        <p:nvPicPr>
          <p:cNvPr id="332" name="Google Shape;3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25" y="2571750"/>
            <a:ext cx="3676800" cy="22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9"/>
          <p:cNvSpPr txBox="1"/>
          <p:nvPr/>
        </p:nvSpPr>
        <p:spPr>
          <a:xfrm>
            <a:off x="5546050" y="3170875"/>
            <a:ext cx="2451300" cy="615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&lt; Steps for solving a Machine Learning Problem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911300" y="583525"/>
            <a:ext cx="3098100" cy="903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Modeling: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Edge Impulse Model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9" name="Google Shape;339;p20"/>
          <p:cNvSpPr txBox="1">
            <a:spLocks noGrp="1"/>
          </p:cNvSpPr>
          <p:nvPr>
            <p:ph type="body" idx="1"/>
          </p:nvPr>
        </p:nvSpPr>
        <p:spPr>
          <a:xfrm>
            <a:off x="221200" y="1867568"/>
            <a:ext cx="4628700" cy="1137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Edge Impulse: </a:t>
            </a:r>
            <a:r>
              <a:rPr lang="en" sz="11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Using Edge Impulse, users can build a model in real-time using one’s phone’s accelerometer, microphone, or camera to collect data, train machine learning algorithms, and see what happens live on the platform.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902400" y="3321225"/>
            <a:ext cx="73392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WE”RE DOING:</a:t>
            </a:r>
            <a:endParaRPr sz="20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Using this platform by importing the raw text data file from the WISDM dataset to the software and setting it as the model’s training data.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-"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Creating the model using a neural network, or transfer learning, and test it with our Sensor Tile data to validate the performance. 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150" y="716963"/>
            <a:ext cx="3519725" cy="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524" y="1627050"/>
            <a:ext cx="2486967" cy="18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2931600" cy="61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WISDM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17"/>
          <p:cNvSpPr txBox="1">
            <a:spLocks noGrp="1"/>
          </p:cNvSpPr>
          <p:nvPr>
            <p:ph type="body" idx="1"/>
          </p:nvPr>
        </p:nvSpPr>
        <p:spPr>
          <a:xfrm>
            <a:off x="1303800" y="1512200"/>
            <a:ext cx="740580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We will be using the WISDM Dataset as our Training Data for each of our models. 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754100" y="2363400"/>
            <a:ext cx="2280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6 LABELS: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Sitting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Standing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Walking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Jogging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Upstairs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-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Downstairs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4728000" y="598575"/>
            <a:ext cx="42234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Raw Time Series Data has 1,098,207 examples, with six attributes. Transformed Examples Data has 5,424 transformed examples and 46 transformed attributes. </a:t>
            </a:r>
            <a:endParaRPr sz="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t="7740" r="7740"/>
          <a:stretch/>
        </p:blipFill>
        <p:spPr>
          <a:xfrm>
            <a:off x="3228051" y="1916938"/>
            <a:ext cx="3365350" cy="29092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17"/>
          <p:cNvSpPr txBox="1"/>
          <p:nvPr/>
        </p:nvSpPr>
        <p:spPr>
          <a:xfrm>
            <a:off x="4346875" y="4826175"/>
            <a:ext cx="11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WISM_arv1.1_raw.txt </a:t>
            </a:r>
            <a:endParaRPr sz="1100"/>
          </a:p>
        </p:txBody>
      </p:sp>
      <p:sp>
        <p:nvSpPr>
          <p:cNvPr id="316" name="Google Shape;316;p17"/>
          <p:cNvSpPr txBox="1"/>
          <p:nvPr/>
        </p:nvSpPr>
        <p:spPr>
          <a:xfrm>
            <a:off x="6787050" y="2402575"/>
            <a:ext cx="184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←  How the file looks, will be using this text file as  the Training Data.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B7DC-90EF-0940-9B4B-4465DEC9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52008"/>
            <a:ext cx="7030500" cy="5816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249D0-C673-1C45-9910-BB9A897B3404}"/>
              </a:ext>
            </a:extLst>
          </p:cNvPr>
          <p:cNvGrpSpPr>
            <a:grpSpLocks noChangeAspect="1"/>
          </p:cNvGrpSpPr>
          <p:nvPr/>
        </p:nvGrpSpPr>
        <p:grpSpPr>
          <a:xfrm>
            <a:off x="298077" y="1458008"/>
            <a:ext cx="8547846" cy="3385061"/>
            <a:chOff x="256296" y="1383581"/>
            <a:chExt cx="8547846" cy="3385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C06B42-CA8D-4747-8040-AD0F1F7C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96" y="1383581"/>
              <a:ext cx="4114800" cy="3385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C882B6-56DA-CD43-A5CC-087C7B781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9342" y="1383581"/>
              <a:ext cx="4114800" cy="3385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643943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Macintosh PowerPoint</Application>
  <PresentationFormat>On-screen Show (16:9)</PresentationFormat>
  <Paragraphs>84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Maven Pro</vt:lpstr>
      <vt:lpstr>Nunito</vt:lpstr>
      <vt:lpstr>Times New Roman</vt:lpstr>
      <vt:lpstr>Momentum</vt:lpstr>
      <vt:lpstr>Exploring  Human Activity Recognition</vt:lpstr>
      <vt:lpstr>What is Human Activity Recognition (HAR)?</vt:lpstr>
      <vt:lpstr>The Motivation + Purpose</vt:lpstr>
      <vt:lpstr>Materials</vt:lpstr>
      <vt:lpstr>Data Acquisition</vt:lpstr>
      <vt:lpstr>Modeling</vt:lpstr>
      <vt:lpstr>Modeling:  Edge Impulse Model</vt:lpstr>
      <vt:lpstr>WISDM DataSet</vt:lpstr>
      <vt:lpstr>Exploratory Data Analysis</vt:lpstr>
      <vt:lpstr>Visualization of Activities in X, Y and Z</vt:lpstr>
      <vt:lpstr>Model Accuracy </vt:lpstr>
      <vt:lpstr>Model Accuracy using Sensor Tile Data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 Human Activity Recognition</dc:title>
  <cp:lastModifiedBy>Microsoft Office User</cp:lastModifiedBy>
  <cp:revision>1</cp:revision>
  <dcterms:modified xsi:type="dcterms:W3CDTF">2021-08-01T02:32:31Z</dcterms:modified>
</cp:coreProperties>
</file>